
<file path=[Content_Types].xml><?xml version="1.0" encoding="utf-8"?>
<Types xmlns="http://schemas.openxmlformats.org/package/2006/content-types">
  <Override PartName="/ppt/notesSlides/notesSlide5.xml" ContentType="application/vnd.openxmlformats-officedocument.presentationml.notesSlide+xml"/>
  <Override PartName="/ppt/slideLayouts/slideLayout1.xml" ContentType="application/vnd.openxmlformats-officedocument.presentationml.slideLayout+xml"/>
  <Default Extension="rels" ContentType="application/vnd.openxmlformats-package.relationships+xml"/>
  <Default Extension="jpeg" ContentType="image/jpeg"/>
  <Default Extension="xml" ContentType="application/xml"/>
  <Override PartName="/ppt/notesSlides/notesSlide3.xml" ContentType="application/vnd.openxmlformats-officedocument.presentationml.notesSlide+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Default Extension="wmf" ContentType="image/x-wmf"/>
  <Override PartName="/ppt/theme/theme2.xml" ContentType="application/vnd.openxmlformats-officedocument.them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Default Extension="bin" ContentType="application/vnd.openxmlformats-officedocument.presentationml.printerSettings"/>
  <Override PartName="/ppt/notesSlides/notesSlide4.xml" ContentType="application/vnd.openxmlformats-officedocument.presentationml.notes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2.xml" ContentType="application/vnd.openxmlformats-officedocument.presentationml.notesSlide+xml"/>
  <Override PartName="/ppt/presentation.xml" ContentType="application/vnd.openxmlformats-officedocument.presentationml.presentation.main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/>
    <p:restoredTop sz="94660"/>
  </p:normalViewPr>
  <p:slideViewPr>
    <p:cSldViewPr snapToGrid="0" snapToObjects="1">
      <p:cViewPr varScale="1">
        <p:scale>
          <a:sx n="86" d="100"/>
          <a:sy n="86" d="100"/>
        </p:scale>
        <p:origin x="-992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notesMaster" Target="notesMasters/notesMaster1.xml"/><Relationship Id="rId9" Type="http://schemas.openxmlformats.org/officeDocument/2006/relationships/printerSettings" Target="printerSettings/printerSettings1.bin"/><Relationship Id="rId1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AF54358-D5B8-AE4F-BDB5-2704EB1078C3}" type="datetimeFigureOut">
              <a:rPr lang="en-US" smtClean="0"/>
              <a:t>2/25/11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45E0F77-A0F0-8945-99CC-2DA5EC9AA424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9B5C590-C1E4-0C4D-BCDD-BA691562422F}" type="slidenum">
              <a:rPr lang="en-US"/>
              <a:pPr/>
              <a:t>2</a:t>
            </a:fld>
            <a:endParaRPr lang="en-US"/>
          </a:p>
        </p:txBody>
      </p:sp>
      <p:sp>
        <p:nvSpPr>
          <p:cNvPr id="63490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34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2153BE1-6E28-7848-B137-4C1FEC59E087}" type="slidenum">
              <a:rPr lang="en-US"/>
              <a:pPr/>
              <a:t>3</a:t>
            </a:fld>
            <a:endParaRPr lang="en-US"/>
          </a:p>
        </p:txBody>
      </p:sp>
      <p:sp>
        <p:nvSpPr>
          <p:cNvPr id="64514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45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917597A-87D9-2C44-8C2F-4C9CF2FB47CE}" type="slidenum">
              <a:rPr lang="en-US"/>
              <a:pPr/>
              <a:t>4</a:t>
            </a:fld>
            <a:endParaRPr lang="en-US"/>
          </a:p>
        </p:txBody>
      </p:sp>
      <p:sp>
        <p:nvSpPr>
          <p:cNvPr id="65538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55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0F1EC9E-51DF-EB4D-B524-3F70E2DA2519}" type="slidenum">
              <a:rPr lang="en-US"/>
              <a:pPr/>
              <a:t>5</a:t>
            </a:fld>
            <a:endParaRPr lang="en-US"/>
          </a:p>
        </p:txBody>
      </p:sp>
      <p:sp>
        <p:nvSpPr>
          <p:cNvPr id="66562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65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F126B83-BDE7-F541-85CD-93A790546037}" type="slidenum">
              <a:rPr lang="en-US"/>
              <a:pPr/>
              <a:t>6</a:t>
            </a:fld>
            <a:endParaRPr lang="en-US"/>
          </a:p>
        </p:txBody>
      </p:sp>
      <p:sp>
        <p:nvSpPr>
          <p:cNvPr id="70658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06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AE630-4C0C-A543-B9A1-9018BFEEB0EE}" type="datetimeFigureOut">
              <a:rPr lang="en-US" smtClean="0"/>
              <a:t>2/25/11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A32373-BC4B-424A-B975-965363C6049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AE630-4C0C-A543-B9A1-9018BFEEB0EE}" type="datetimeFigureOut">
              <a:rPr lang="en-US" smtClean="0"/>
              <a:t>2/25/11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A32373-BC4B-424A-B975-965363C6049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AE630-4C0C-A543-B9A1-9018BFEEB0EE}" type="datetimeFigureOut">
              <a:rPr lang="en-US" smtClean="0"/>
              <a:t>2/25/11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A32373-BC4B-424A-B975-965363C6049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AE630-4C0C-A543-B9A1-9018BFEEB0EE}" type="datetimeFigureOut">
              <a:rPr lang="en-US" smtClean="0"/>
              <a:t>2/25/11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A32373-BC4B-424A-B975-965363C6049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AE630-4C0C-A543-B9A1-9018BFEEB0EE}" type="datetimeFigureOut">
              <a:rPr lang="en-US" smtClean="0"/>
              <a:t>2/25/11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A32373-BC4B-424A-B975-965363C6049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AE630-4C0C-A543-B9A1-9018BFEEB0EE}" type="datetimeFigureOut">
              <a:rPr lang="en-US" smtClean="0"/>
              <a:t>2/25/11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A32373-BC4B-424A-B975-965363C6049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AE630-4C0C-A543-B9A1-9018BFEEB0EE}" type="datetimeFigureOut">
              <a:rPr lang="en-US" smtClean="0"/>
              <a:t>2/25/11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A32373-BC4B-424A-B975-965363C6049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AE630-4C0C-A543-B9A1-9018BFEEB0EE}" type="datetimeFigureOut">
              <a:rPr lang="en-US" smtClean="0"/>
              <a:t>2/25/11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A32373-BC4B-424A-B975-965363C6049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AE630-4C0C-A543-B9A1-9018BFEEB0EE}" type="datetimeFigureOut">
              <a:rPr lang="en-US" smtClean="0"/>
              <a:t>2/25/11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A32373-BC4B-424A-B975-965363C6049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AE630-4C0C-A543-B9A1-9018BFEEB0EE}" type="datetimeFigureOut">
              <a:rPr lang="en-US" smtClean="0"/>
              <a:t>2/25/11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A32373-BC4B-424A-B975-965363C6049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AE630-4C0C-A543-B9A1-9018BFEEB0EE}" type="datetimeFigureOut">
              <a:rPr lang="en-US" smtClean="0"/>
              <a:t>2/25/11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A32373-BC4B-424A-B975-965363C6049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8AE630-4C0C-A543-B9A1-9018BFEEB0EE}" type="datetimeFigureOut">
              <a:rPr lang="en-US" smtClean="0"/>
              <a:t>2/25/11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A32373-BC4B-424A-B975-965363C60497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.wm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 Courts and Policy Agenda </a:t>
            </a:r>
            <a:br>
              <a:rPr lang="en-US" dirty="0" smtClean="0"/>
            </a:br>
            <a:r>
              <a:rPr lang="en-US" dirty="0" smtClean="0"/>
              <a:t>and</a:t>
            </a:r>
            <a:br>
              <a:rPr lang="en-US" dirty="0" smtClean="0"/>
            </a:br>
            <a:r>
              <a:rPr lang="en-US" dirty="0" smtClean="0"/>
              <a:t>Understanding the Courts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Sections 15.7 and 15.8 </a:t>
            </a:r>
          </a:p>
          <a:p>
            <a:r>
              <a:rPr lang="en-US" dirty="0" smtClean="0"/>
              <a:t>pp. 533-542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The Courts and the Policy Agenda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800" dirty="0"/>
              <a:t> A Historical Review</a:t>
            </a:r>
          </a:p>
          <a:p>
            <a:pPr lvl="1"/>
            <a:r>
              <a:rPr lang="en-US" sz="2400" dirty="0"/>
              <a:t>John Marshall and the Growth of Judicial Review</a:t>
            </a:r>
          </a:p>
          <a:p>
            <a:pPr lvl="2"/>
            <a:r>
              <a:rPr lang="en-US" sz="2000" i="1" dirty="0" err="1"/>
              <a:t>Marbury</a:t>
            </a:r>
            <a:r>
              <a:rPr lang="en-US" sz="2000" i="1" dirty="0"/>
              <a:t> </a:t>
            </a:r>
            <a:r>
              <a:rPr lang="en-US" sz="2000" i="1" dirty="0" err="1"/>
              <a:t>v</a:t>
            </a:r>
            <a:r>
              <a:rPr lang="en-US" sz="2000" i="1" dirty="0"/>
              <a:t>. Madison</a:t>
            </a:r>
            <a:r>
              <a:rPr lang="en-US" sz="2000" dirty="0"/>
              <a:t> (1803) established judicial review—courts determine constitutionality of acts of Congress</a:t>
            </a:r>
          </a:p>
          <a:p>
            <a:pPr lvl="1"/>
            <a:r>
              <a:rPr lang="en-US" sz="2400" dirty="0"/>
              <a:t>The “Nine Old Men”</a:t>
            </a:r>
          </a:p>
          <a:p>
            <a:pPr lvl="1"/>
            <a:r>
              <a:rPr lang="en-US" sz="2400" dirty="0"/>
              <a:t>The Warren Court</a:t>
            </a:r>
          </a:p>
          <a:p>
            <a:pPr lvl="1"/>
            <a:r>
              <a:rPr lang="en-US" sz="2400" dirty="0"/>
              <a:t>The Burger Court</a:t>
            </a:r>
          </a:p>
          <a:p>
            <a:pPr lvl="1"/>
            <a:r>
              <a:rPr lang="en-US" sz="2400" dirty="0"/>
              <a:t>The Rehnquist Court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7" grpId="0" build="p" bldLvl="2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Understanding the Courts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/>
              <a:t>The Courts and Democracy</a:t>
            </a:r>
          </a:p>
          <a:p>
            <a:pPr lvl="1">
              <a:lnSpc>
                <a:spcPct val="90000"/>
              </a:lnSpc>
            </a:pPr>
            <a:r>
              <a:rPr lang="en-US"/>
              <a:t>Courts are not very democratic.</a:t>
            </a:r>
          </a:p>
          <a:p>
            <a:pPr lvl="2">
              <a:lnSpc>
                <a:spcPct val="90000"/>
              </a:lnSpc>
            </a:pPr>
            <a:r>
              <a:rPr lang="en-US"/>
              <a:t>Not elected</a:t>
            </a:r>
          </a:p>
          <a:p>
            <a:pPr lvl="2">
              <a:lnSpc>
                <a:spcPct val="90000"/>
              </a:lnSpc>
            </a:pPr>
            <a:r>
              <a:rPr lang="en-US"/>
              <a:t>Difficult to remove judges and justices</a:t>
            </a:r>
          </a:p>
          <a:p>
            <a:pPr lvl="1">
              <a:lnSpc>
                <a:spcPct val="90000"/>
              </a:lnSpc>
            </a:pPr>
            <a:r>
              <a:rPr lang="en-US"/>
              <a:t>The courts often reflect popular majorities.</a:t>
            </a:r>
          </a:p>
          <a:p>
            <a:pPr lvl="1">
              <a:lnSpc>
                <a:spcPct val="90000"/>
              </a:lnSpc>
            </a:pPr>
            <a:r>
              <a:rPr lang="en-US"/>
              <a:t>Groups are likely to use the courts when other methods fail, which promotes pluralism.</a:t>
            </a:r>
          </a:p>
          <a:p>
            <a:pPr lvl="1">
              <a:lnSpc>
                <a:spcPct val="90000"/>
              </a:lnSpc>
            </a:pPr>
            <a:r>
              <a:rPr lang="en-US"/>
              <a:t>There are still conflicting rulings leading to deadlock and inconsistency.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1" grpId="0" build="p" bldLvl="2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Understanding the Courts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2800"/>
              <a:t>What Courts Should Do: The Scope of Judicial Power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Judicial restraint: judges should play a minimal policymaking role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Judicial activism: judges should make bold policy decisions and even chart new constitutional ground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Political questions: means of the federal courts to avoid deciding some cases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Statutory construction: the judicial interpretation of an act of Congress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5" grpId="0" build="p" bldLvl="2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Understanding the Courts</a:t>
            </a:r>
          </a:p>
        </p:txBody>
      </p:sp>
      <p:pic>
        <p:nvPicPr>
          <p:cNvPr id="39947" name="Picture 11"/>
          <p:cNvPicPr>
            <a:picLocks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2044700" y="1600200"/>
            <a:ext cx="5054600" cy="4525963"/>
          </a:xfrm>
          <a:noFill/>
          <a:ln/>
        </p:spPr>
      </p:pic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Summary</a:t>
            </a:r>
          </a:p>
        </p:txBody>
      </p:sp>
      <p:sp>
        <p:nvSpPr>
          <p:cNvPr id="696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Judicial policymaking and implementation occur in lower federal and state courts.</a:t>
            </a:r>
          </a:p>
          <a:p>
            <a:r>
              <a:rPr lang="en-US"/>
              <a:t>Many important questions are heard by the courts.</a:t>
            </a:r>
          </a:p>
          <a:p>
            <a:pPr lvl="1"/>
            <a:r>
              <a:rPr lang="en-US"/>
              <a:t>Much decision making is limited by precedent.</a:t>
            </a:r>
          </a:p>
          <a:p>
            <a:r>
              <a:rPr lang="en-US"/>
              <a:t>Even the unelected courts promote democratic values.</a:t>
            </a:r>
          </a:p>
        </p:txBody>
      </p:sp>
    </p:spTree>
  </p:cSld>
  <p:clrMapOvr>
    <a:masterClrMapping/>
  </p:clrMapOvr>
  <p:transition/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59</TotalTime>
  <Words>234</Words>
  <Application>Microsoft Macintosh PowerPoint</Application>
  <PresentationFormat>On-screen Show (4:3)</PresentationFormat>
  <Paragraphs>36</Paragraphs>
  <Slides>6</Slides>
  <Notes>5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The Courts and Policy Agenda  and Understanding the Courts</vt:lpstr>
      <vt:lpstr>The Courts and the Policy Agenda</vt:lpstr>
      <vt:lpstr>Understanding the Courts</vt:lpstr>
      <vt:lpstr>Understanding the Courts</vt:lpstr>
      <vt:lpstr>Understanding the Courts</vt:lpstr>
      <vt:lpstr>Summary</vt:lpstr>
    </vt:vector>
  </TitlesOfParts>
  <Company>Peoria Notre Dame High School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Katie Madison</dc:creator>
  <cp:lastModifiedBy>Katie Madison</cp:lastModifiedBy>
  <cp:revision>3</cp:revision>
  <dcterms:created xsi:type="dcterms:W3CDTF">2011-02-25T14:18:15Z</dcterms:created>
  <dcterms:modified xsi:type="dcterms:W3CDTF">2011-02-25T15:17:41Z</dcterms:modified>
</cp:coreProperties>
</file>